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1.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1" r:id="rId3"/>
    <p:sldId id="259" r:id="rId4"/>
    <p:sldId id="260" r:id="rId5"/>
    <p:sldId id="262" r:id="rId6"/>
    <p:sldId id="264" r:id="rId7"/>
    <p:sldId id="266" r:id="rId8"/>
    <p:sldId id="267" r:id="rId9"/>
    <p:sldId id="268" r:id="rId10"/>
    <p:sldId id="270" r:id="rId11"/>
    <p:sldId id="27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32"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0BF8A9-412A-4785-A98C-2BAD1F710A6C}" type="datetimeFigureOut">
              <a:rPr lang="pt-PT" smtClean="0"/>
              <a:t>30-01-2014</a:t>
            </a:fld>
            <a:endParaRPr lang="pt-PT"/>
          </a:p>
        </p:txBody>
      </p:sp>
      <p:sp>
        <p:nvSpPr>
          <p:cNvPr id="4" name="Marcador de Posição da Imagem do Diapositivo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FE2DD7F-1348-45F2-9DB7-B6319190823F}" type="slidenum">
              <a:rPr lang="pt-PT" smtClean="0"/>
              <a:t>‹nº›</a:t>
            </a:fld>
            <a:endParaRPr lang="pt-PT"/>
          </a:p>
        </p:txBody>
      </p:sp>
    </p:spTree>
    <p:extLst>
      <p:ext uri="{BB962C8B-B14F-4D97-AF65-F5344CB8AC3E}">
        <p14:creationId xmlns:p14="http://schemas.microsoft.com/office/powerpoint/2010/main" val="3148908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BFE2DD7F-1348-45F2-9DB7-B6319190823F}" type="slidenum">
              <a:rPr lang="pt-PT" smtClean="0"/>
              <a:t>6</a:t>
            </a:fld>
            <a:endParaRPr lang="pt-PT"/>
          </a:p>
        </p:txBody>
      </p:sp>
    </p:spTree>
    <p:extLst>
      <p:ext uri="{BB962C8B-B14F-4D97-AF65-F5344CB8AC3E}">
        <p14:creationId xmlns:p14="http://schemas.microsoft.com/office/powerpoint/2010/main" val="262620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BFE2DD7F-1348-45F2-9DB7-B6319190823F}" type="slidenum">
              <a:rPr lang="pt-PT" smtClean="0"/>
              <a:t>9</a:t>
            </a:fld>
            <a:endParaRPr lang="pt-PT"/>
          </a:p>
        </p:txBody>
      </p:sp>
    </p:spTree>
    <p:extLst>
      <p:ext uri="{BB962C8B-B14F-4D97-AF65-F5344CB8AC3E}">
        <p14:creationId xmlns:p14="http://schemas.microsoft.com/office/powerpoint/2010/main" val="1221787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PT" smtClean="0"/>
              <a:t>Clique para editar o estilo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en-US" dirty="0"/>
          </a:p>
        </p:txBody>
      </p:sp>
      <p:sp>
        <p:nvSpPr>
          <p:cNvPr id="4" name="Date Placeholder 3"/>
          <p:cNvSpPr>
            <a:spLocks noGrp="1"/>
          </p:cNvSpPr>
          <p:nvPr>
            <p:ph type="dt" sz="half" idx="10"/>
          </p:nvPr>
        </p:nvSpPr>
        <p:spPr/>
        <p:txBody>
          <a:bodyPr/>
          <a:lstStyle/>
          <a:p>
            <a:fld id="{216C5678-EE20-4FA5-88E2-6E0BD67A2E26}" type="datetime1">
              <a:rPr lang="en-US" smtClean="0"/>
              <a:t>1/30/2014</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Vertical Text Placeholder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1/30/2014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PT" smtClean="0"/>
              <a:t>Clique para editar o estilo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1/30/2014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Content Placeholder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p>
            <a:fld id="{B11D738E-8962-435F-8C43-147B8DD7E819}" type="datetime1">
              <a:rPr lang="en-US" smtClean="0"/>
              <a:t>1/30/2014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PT" smtClean="0"/>
              <a:t>Clique para editar o estilo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Date Placeholder 3"/>
          <p:cNvSpPr>
            <a:spLocks noGrp="1"/>
          </p:cNvSpPr>
          <p:nvPr>
            <p:ph type="dt" sz="half" idx="10"/>
          </p:nvPr>
        </p:nvSpPr>
        <p:spPr/>
        <p:txBody>
          <a:bodyPr/>
          <a:lstStyle/>
          <a:p>
            <a:fld id="{09CAEA93-55E7-4DA9-90C2-089A26EEFEC4}" type="datetime1">
              <a:rPr lang="en-US" smtClean="0"/>
              <a:t>1/30/2014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Date Placeholder 4"/>
          <p:cNvSpPr>
            <a:spLocks noGrp="1"/>
          </p:cNvSpPr>
          <p:nvPr>
            <p:ph type="dt" sz="half" idx="10"/>
          </p:nvPr>
        </p:nvSpPr>
        <p:spPr/>
        <p:txBody>
          <a:bodyPr/>
          <a:lstStyle/>
          <a:p>
            <a:fld id="{E34CF3C7-6809-4F39-BD67-A75817BDDE0A}" type="datetime1">
              <a:rPr lang="en-US" smtClean="0"/>
              <a:t>1/30/2014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PT" smtClean="0"/>
              <a:t>Clique para editar o estilo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Date Placeholder 6"/>
          <p:cNvSpPr>
            <a:spLocks noGrp="1"/>
          </p:cNvSpPr>
          <p:nvPr>
            <p:ph type="dt" sz="half" idx="10"/>
          </p:nvPr>
        </p:nvSpPr>
        <p:spPr/>
        <p:txBody>
          <a:bodyPr/>
          <a:lstStyle/>
          <a:p>
            <a:fld id="{F7EAEB24-CE78-465C-A726-91D0868FA48F}" type="datetime1">
              <a:rPr lang="en-US" smtClean="0"/>
              <a:t>1/30/2014</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Date Placeholder 2"/>
          <p:cNvSpPr>
            <a:spLocks noGrp="1"/>
          </p:cNvSpPr>
          <p:nvPr>
            <p:ph type="dt" sz="half" idx="10"/>
          </p:nvPr>
        </p:nvSpPr>
        <p:spPr/>
        <p:txBody>
          <a:bodyPr/>
          <a:lstStyle/>
          <a:p>
            <a:fld id="{40BAADF0-1749-4E8B-9691-B44A5F8C0895}" type="datetime1">
              <a:rPr lang="en-US" smtClean="0"/>
              <a:t>1/30/2014</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1/30/2014</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PT" smtClean="0"/>
              <a:t>Clique para editar o estilo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Date Placeholder 4"/>
          <p:cNvSpPr>
            <a:spLocks noGrp="1"/>
          </p:cNvSpPr>
          <p:nvPr>
            <p:ph type="dt" sz="half" idx="10"/>
          </p:nvPr>
        </p:nvSpPr>
        <p:spPr/>
        <p:txBody>
          <a:bodyPr/>
          <a:lstStyle/>
          <a:p>
            <a:fld id="{118BBB94-68E6-4675-A946-F1C5994EDBD7}" type="datetime1">
              <a:rPr lang="en-US" smtClean="0"/>
              <a:t>1/30/2014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‹nº›</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PT" smtClean="0"/>
              <a:t>Clique para editar o estilo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8" name="Date Placeholder 7"/>
          <p:cNvSpPr>
            <a:spLocks noGrp="1"/>
          </p:cNvSpPr>
          <p:nvPr>
            <p:ph type="dt" sz="half" idx="10"/>
          </p:nvPr>
        </p:nvSpPr>
        <p:spPr/>
        <p:txBody>
          <a:bodyPr/>
          <a:lstStyle/>
          <a:p>
            <a:fld id="{DC3B8377-21E3-4835-B75D-4E2847E2750F}" type="datetime1">
              <a:rPr lang="en-US" smtClean="0"/>
              <a:t>1/30/2014</a:t>
            </a:fld>
            <a:endParaRPr lang="en-US"/>
          </a:p>
        </p:txBody>
      </p:sp>
      <p:sp>
        <p:nvSpPr>
          <p:cNvPr id="9" name="Slide Number Placeholder 8"/>
          <p:cNvSpPr>
            <a:spLocks noGrp="1"/>
          </p:cNvSpPr>
          <p:nvPr>
            <p:ph type="sldNum" sz="quarter" idx="11"/>
          </p:nvPr>
        </p:nvSpPr>
        <p:spPr/>
        <p:txBody>
          <a:bodyPr/>
          <a:lstStyle/>
          <a:p>
            <a:fld id="{BA9B540C-44DA-4F69-89C9-7C84606640D3}" type="slidenum">
              <a:rPr lang="en-US" smtClean="0"/>
              <a:pPr/>
              <a:t>‹nº›</a:t>
            </a:fld>
            <a:endParaRPr lang="en-US"/>
          </a:p>
        </p:txBody>
      </p:sp>
      <p:sp>
        <p:nvSpPr>
          <p:cNvPr id="10" name="Footer Placeholder 9"/>
          <p:cNvSpPr>
            <a:spLocks noGrp="1"/>
          </p:cNvSpPr>
          <p:nvPr>
            <p:ph type="ftr" sz="quarter" idx="12"/>
          </p:nvPr>
        </p:nvSpPr>
        <p:spPr/>
        <p:txBody>
          <a:bodyPr/>
          <a:lstStyle/>
          <a:p>
            <a:r>
              <a:rPr lang="en-US" smtClean="0"/>
              <a:t>Footer Text</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PT" smtClean="0"/>
              <a:t>Clique para editar o estilo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A9B540C-44DA-4F69-89C9-7C84606640D3}" type="slidenum">
              <a:rPr lang="en-US" smtClean="0"/>
              <a:pPr/>
              <a:t>‹nº›</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Footer Text</a:t>
            </a:r>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0C4986D-6BE9-4264-908F-02DB36FD8D6C}" type="datetime1">
              <a:rPr lang="en-US" smtClean="0"/>
              <a:t>1/30/2014</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gi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chor="ctr" anchorCtr="0"/>
          <a:lstStyle/>
          <a:p>
            <a:r>
              <a:rPr lang="pt-PT" sz="4800" b="1" dirty="0"/>
              <a:t>SEMINAR </a:t>
            </a:r>
            <a:r>
              <a:rPr lang="pt-PT" sz="4800" dirty="0"/>
              <a:t/>
            </a:r>
            <a:br>
              <a:rPr lang="pt-PT" sz="4800" dirty="0"/>
            </a:br>
            <a:r>
              <a:rPr lang="pt-PT" sz="4800" dirty="0" smtClean="0"/>
              <a:t/>
            </a:r>
            <a:br>
              <a:rPr lang="pt-PT" sz="4800" dirty="0" smtClean="0"/>
            </a:br>
            <a:r>
              <a:rPr lang="pt-PT" sz="3600" b="1" dirty="0" err="1">
                <a:latin typeface="Baskerville Old Face" panose="02020602080505020303" pitchFamily="18" charset="0"/>
              </a:rPr>
              <a:t>Ethics</a:t>
            </a:r>
            <a:r>
              <a:rPr lang="pt-PT" sz="3600" b="1" dirty="0">
                <a:latin typeface="Baskerville Old Face" panose="02020602080505020303" pitchFamily="18" charset="0"/>
              </a:rPr>
              <a:t> </a:t>
            </a:r>
            <a:r>
              <a:rPr lang="pt-PT" sz="3600" b="1" dirty="0" err="1">
                <a:latin typeface="Baskerville Old Face" panose="02020602080505020303" pitchFamily="18" charset="0"/>
              </a:rPr>
              <a:t>Committees</a:t>
            </a:r>
            <a:r>
              <a:rPr lang="pt-PT" sz="3600" b="1" dirty="0">
                <a:latin typeface="Baskerville Old Face" panose="02020602080505020303" pitchFamily="18" charset="0"/>
              </a:rPr>
              <a:t> </a:t>
            </a:r>
            <a:r>
              <a:rPr lang="pt-PT" sz="3600" b="1" dirty="0" err="1">
                <a:latin typeface="Baskerville Old Face" panose="02020602080505020303" pitchFamily="18" charset="0"/>
              </a:rPr>
              <a:t>or</a:t>
            </a:r>
            <a:r>
              <a:rPr lang="pt-PT" sz="3600" b="1" dirty="0">
                <a:latin typeface="Baskerville Old Face" panose="02020602080505020303" pitchFamily="18" charset="0"/>
              </a:rPr>
              <a:t> similar </a:t>
            </a:r>
            <a:r>
              <a:rPr lang="pt-PT" sz="3600" b="1" dirty="0" err="1">
                <a:latin typeface="Baskerville Old Face" panose="02020602080505020303" pitchFamily="18" charset="0"/>
              </a:rPr>
              <a:t>within</a:t>
            </a:r>
            <a:r>
              <a:rPr lang="pt-PT" sz="3600" b="1" dirty="0">
                <a:latin typeface="Baskerville Old Face" panose="02020602080505020303" pitchFamily="18" charset="0"/>
              </a:rPr>
              <a:t> </a:t>
            </a:r>
            <a:r>
              <a:rPr lang="pt-PT" sz="3600" b="1" dirty="0" err="1" smtClean="0">
                <a:latin typeface="Baskerville Old Face" panose="02020602080505020303" pitchFamily="18" charset="0"/>
              </a:rPr>
              <a:t>SAIs</a:t>
            </a:r>
            <a:r>
              <a:rPr lang="pt-PT" sz="3600" b="1" dirty="0" smtClean="0">
                <a:latin typeface="Baskerville Old Face" panose="02020602080505020303" pitchFamily="18" charset="0"/>
              </a:rPr>
              <a:t/>
            </a:r>
            <a:br>
              <a:rPr lang="pt-PT" sz="3600" b="1" dirty="0" smtClean="0">
                <a:latin typeface="Baskerville Old Face" panose="02020602080505020303" pitchFamily="18" charset="0"/>
              </a:rPr>
            </a:br>
            <a:r>
              <a:rPr lang="pt-PT" dirty="0"/>
              <a:t>	</a:t>
            </a:r>
          </a:p>
        </p:txBody>
      </p:sp>
      <p:sp>
        <p:nvSpPr>
          <p:cNvPr id="3" name="Subtítulo 2"/>
          <p:cNvSpPr>
            <a:spLocks noGrp="1"/>
          </p:cNvSpPr>
          <p:nvPr>
            <p:ph type="subTitle" idx="1"/>
          </p:nvPr>
        </p:nvSpPr>
        <p:spPr/>
        <p:txBody>
          <a:bodyPr>
            <a:noAutofit/>
          </a:bodyPr>
          <a:lstStyle/>
          <a:p>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74132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445224"/>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ixaDeTexto 4"/>
          <p:cNvSpPr txBox="1"/>
          <p:nvPr/>
        </p:nvSpPr>
        <p:spPr>
          <a:xfrm>
            <a:off x="899592" y="1484784"/>
            <a:ext cx="7128792" cy="3970318"/>
          </a:xfrm>
          <a:prstGeom prst="rect">
            <a:avLst/>
          </a:prstGeom>
          <a:noFill/>
        </p:spPr>
        <p:txBody>
          <a:bodyPr wrap="square" rtlCol="0">
            <a:spAutoFit/>
          </a:bodyPr>
          <a:lstStyle/>
          <a:p>
            <a:pPr algn="just"/>
            <a:r>
              <a:rPr lang="en-US" b="1" spc="-100" dirty="0">
                <a:solidFill>
                  <a:schemeClr val="tx2"/>
                </a:solidFill>
                <a:latin typeface="Book Antiqua" panose="02040602050305030304" pitchFamily="18" charset="0"/>
                <a:ea typeface="+mj-ea"/>
                <a:cs typeface="+mj-cs"/>
              </a:rPr>
              <a:t>Mixed</a:t>
            </a:r>
            <a:r>
              <a:rPr lang="en-US" spc="-100" dirty="0">
                <a:solidFill>
                  <a:schemeClr val="tx2"/>
                </a:solidFill>
                <a:latin typeface="Book Antiqua" panose="02040602050305030304" pitchFamily="18" charset="0"/>
                <a:ea typeface="+mj-ea"/>
                <a:cs typeface="+mj-cs"/>
              </a:rPr>
              <a:t> (examples</a:t>
            </a:r>
            <a:r>
              <a:rPr lang="en-US" spc="-100" dirty="0" smtClean="0">
                <a:solidFill>
                  <a:schemeClr val="tx2"/>
                </a:solidFill>
                <a:latin typeface="Book Antiqua" panose="02040602050305030304" pitchFamily="18" charset="0"/>
                <a:ea typeface="+mj-ea"/>
                <a:cs typeface="+mj-cs"/>
              </a:rPr>
              <a:t>)</a:t>
            </a:r>
          </a:p>
          <a:p>
            <a:pPr algn="just"/>
            <a:endParaRPr lang="pt-PT" spc="-100" dirty="0">
              <a:solidFill>
                <a:schemeClr val="tx2"/>
              </a:solidFill>
              <a:latin typeface="Book Antiqua" panose="02040602050305030304" pitchFamily="18" charset="0"/>
              <a:ea typeface="+mj-ea"/>
              <a:cs typeface="+mj-cs"/>
            </a:endParaRPr>
          </a:p>
          <a:p>
            <a:pPr marL="285750" indent="-285750" algn="just">
              <a:buBlip>
                <a:blip r:embed="rId4"/>
              </a:buBlip>
            </a:pPr>
            <a:r>
              <a:rPr lang="en-US" spc="-100" dirty="0">
                <a:solidFill>
                  <a:schemeClr val="tx2"/>
                </a:solidFill>
                <a:latin typeface="Book Antiqua" panose="02040602050305030304" pitchFamily="18" charset="0"/>
                <a:ea typeface="+mj-ea"/>
                <a:cs typeface="+mj-cs"/>
              </a:rPr>
              <a:t>The Ethics Commission tackles violations of ethics and issues recommendations on ethical matters, whereas the Compliance Officer deals with declarations of interests (Lithuania);</a:t>
            </a:r>
            <a:endParaRPr lang="pt-PT" spc="-100" dirty="0">
              <a:solidFill>
                <a:schemeClr val="tx2"/>
              </a:solidFill>
              <a:latin typeface="Book Antiqua" panose="02040602050305030304" pitchFamily="18" charset="0"/>
              <a:ea typeface="+mj-ea"/>
              <a:cs typeface="+mj-cs"/>
            </a:endParaRPr>
          </a:p>
          <a:p>
            <a:pPr marL="285750" indent="-285750" algn="just">
              <a:buBlip>
                <a:blip r:embed="rId4"/>
              </a:buBlip>
            </a:pPr>
            <a:r>
              <a:rPr lang="en-US" spc="-100" dirty="0">
                <a:solidFill>
                  <a:schemeClr val="tx2"/>
                </a:solidFill>
                <a:latin typeface="Book Antiqua" panose="02040602050305030304" pitchFamily="18" charset="0"/>
                <a:ea typeface="+mj-ea"/>
                <a:cs typeface="+mj-cs"/>
              </a:rPr>
              <a:t>The Integrity Coordinator develops and implements the integrity policy and the Sounding Board acts as its advisor (Netherlands);</a:t>
            </a:r>
            <a:endParaRPr lang="pt-PT" spc="-100" dirty="0">
              <a:solidFill>
                <a:schemeClr val="tx2"/>
              </a:solidFill>
              <a:latin typeface="Book Antiqua" panose="02040602050305030304" pitchFamily="18" charset="0"/>
              <a:ea typeface="+mj-ea"/>
              <a:cs typeface="+mj-cs"/>
            </a:endParaRPr>
          </a:p>
          <a:p>
            <a:pPr marL="285750" indent="-285750" algn="just">
              <a:buBlip>
                <a:blip r:embed="rId4"/>
              </a:buBlip>
            </a:pPr>
            <a:r>
              <a:rPr lang="en-US" spc="-100" dirty="0">
                <a:solidFill>
                  <a:schemeClr val="tx2"/>
                </a:solidFill>
                <a:latin typeface="Book Antiqua" panose="02040602050305030304" pitchFamily="18" charset="0"/>
                <a:ea typeface="+mj-ea"/>
                <a:cs typeface="+mj-cs"/>
              </a:rPr>
              <a:t>Depending on the importance of the </a:t>
            </a:r>
            <a:r>
              <a:rPr lang="en-US" spc="-100" dirty="0" err="1">
                <a:solidFill>
                  <a:schemeClr val="tx2"/>
                </a:solidFill>
                <a:latin typeface="Book Antiqua" panose="02040602050305030304" pitchFamily="18" charset="0"/>
                <a:ea typeface="+mj-ea"/>
                <a:cs typeface="+mj-cs"/>
              </a:rPr>
              <a:t>misbehaviour</a:t>
            </a:r>
            <a:r>
              <a:rPr lang="en-US" spc="-100" dirty="0">
                <a:solidFill>
                  <a:schemeClr val="tx2"/>
                </a:solidFill>
                <a:latin typeface="Book Antiqua" panose="02040602050305030304" pitchFamily="18" charset="0"/>
                <a:ea typeface="+mj-ea"/>
                <a:cs typeface="+mj-cs"/>
              </a:rPr>
              <a:t>, the President, the Government Commission or the Audit Counsellors have competences to intervene. A specific Commission is charged of monitoring the implementation of legal prescriptions regarding equity (Spain);</a:t>
            </a:r>
            <a:endParaRPr lang="pt-PT" spc="-100" dirty="0">
              <a:solidFill>
                <a:schemeClr val="tx2"/>
              </a:solidFill>
              <a:latin typeface="Book Antiqua" panose="02040602050305030304" pitchFamily="18" charset="0"/>
              <a:ea typeface="+mj-ea"/>
              <a:cs typeface="+mj-cs"/>
            </a:endParaRPr>
          </a:p>
          <a:p>
            <a:pPr marL="285750" indent="-285750" algn="just">
              <a:buBlip>
                <a:blip r:embed="rId4"/>
              </a:buBlip>
            </a:pPr>
            <a:r>
              <a:rPr lang="en-US" spc="-100" dirty="0">
                <a:solidFill>
                  <a:schemeClr val="tx2"/>
                </a:solidFill>
                <a:latin typeface="Book Antiqua" panose="02040602050305030304" pitchFamily="18" charset="0"/>
                <a:ea typeface="+mj-ea"/>
                <a:cs typeface="+mj-cs"/>
              </a:rPr>
              <a:t>The Deputy Auditor General is responsible for publicizing the Code of Ethics in the intranet and both the Legal and the Human Resources Departments provide guidance and advice on ethical issues (Sweden).</a:t>
            </a:r>
            <a:endParaRPr lang="pt-PT" spc="-100" dirty="0">
              <a:solidFill>
                <a:schemeClr val="tx2"/>
              </a:solidFill>
              <a:latin typeface="Book Antiqua" panose="02040602050305030304" pitchFamily="18" charset="0"/>
              <a:ea typeface="+mj-ea"/>
              <a:cs typeface="+mj-cs"/>
            </a:endParaRPr>
          </a:p>
        </p:txBody>
      </p:sp>
    </p:spTree>
    <p:extLst>
      <p:ext uri="{BB962C8B-B14F-4D97-AF65-F5344CB8AC3E}">
        <p14:creationId xmlns:p14="http://schemas.microsoft.com/office/powerpoint/2010/main" val="2437418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chor="ctr" anchorCtr="0"/>
          <a:lstStyle/>
          <a:p>
            <a:r>
              <a:rPr lang="en-GB" sz="1800" dirty="0">
                <a:latin typeface="Book Antiqua" panose="02040602050305030304" pitchFamily="18" charset="0"/>
              </a:rPr>
              <a:t>Thank you very much for your attention!</a:t>
            </a:r>
            <a:br>
              <a:rPr lang="en-GB" sz="1800" dirty="0">
                <a:latin typeface="Book Antiqua" panose="02040602050305030304" pitchFamily="18" charset="0"/>
              </a:rPr>
            </a:br>
            <a:endParaRPr lang="en-US" sz="1800" dirty="0">
              <a:latin typeface="Book Antiqua" panose="02040602050305030304" pitchFamily="18" charset="0"/>
            </a:endParaRPr>
          </a:p>
        </p:txBody>
      </p:sp>
      <p:sp>
        <p:nvSpPr>
          <p:cNvPr id="3" name="Subtítulo 2"/>
          <p:cNvSpPr>
            <a:spLocks noGrp="1"/>
          </p:cNvSpPr>
          <p:nvPr>
            <p:ph type="subTitle" idx="1"/>
          </p:nvPr>
        </p:nvSpPr>
        <p:spPr>
          <a:xfrm>
            <a:off x="683568" y="5445224"/>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7418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373216"/>
            <a:ext cx="6550496" cy="1066800"/>
          </a:xfrm>
        </p:spPr>
        <p:txBody>
          <a:bodyPr>
            <a:noAutofit/>
          </a:bodyPr>
          <a:lstStyle/>
          <a:p>
            <a:r>
              <a:rPr lang="pt-PT" sz="2200" b="1" dirty="0" smtClean="0"/>
              <a:t>SEMINAR</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aixaDeTexto 10"/>
          <p:cNvSpPr txBox="1"/>
          <p:nvPr/>
        </p:nvSpPr>
        <p:spPr>
          <a:xfrm>
            <a:off x="709486" y="1907737"/>
            <a:ext cx="7488832" cy="2862322"/>
          </a:xfrm>
          <a:prstGeom prst="rect">
            <a:avLst/>
          </a:prstGeom>
          <a:noFill/>
        </p:spPr>
        <p:txBody>
          <a:bodyPr wrap="square" rtlCol="0">
            <a:spAutoFit/>
          </a:bodyPr>
          <a:lstStyle/>
          <a:p>
            <a:pPr algn="just"/>
            <a:r>
              <a:rPr lang="en-GB" spc="-100" dirty="0">
                <a:solidFill>
                  <a:schemeClr val="tx2"/>
                </a:solidFill>
                <a:latin typeface="Book Antiqua" panose="02040602050305030304" pitchFamily="18" charset="0"/>
                <a:ea typeface="+mj-ea"/>
                <a:cs typeface="+mj-cs"/>
              </a:rPr>
              <a:t>According to the survey launched by TFA&amp;E in December 2012, 18 of the 32 respondent SAIs (56%) declared to have  a special unit or person in charge of ethical behaviour and dilemmas.</a:t>
            </a:r>
          </a:p>
          <a:p>
            <a:pPr algn="just"/>
            <a:endParaRPr lang="pt-PT" spc="-100" dirty="0">
              <a:solidFill>
                <a:schemeClr val="tx2"/>
              </a:solidFill>
              <a:latin typeface="Book Antiqua" panose="02040602050305030304" pitchFamily="18" charset="0"/>
              <a:ea typeface="+mj-ea"/>
              <a:cs typeface="+mj-cs"/>
            </a:endParaRPr>
          </a:p>
          <a:p>
            <a:pPr algn="just"/>
            <a:r>
              <a:rPr lang="en-GB" spc="-100" dirty="0">
                <a:solidFill>
                  <a:schemeClr val="tx2"/>
                </a:solidFill>
                <a:latin typeface="Book Antiqua" panose="02040602050305030304" pitchFamily="18" charset="0"/>
                <a:ea typeface="+mj-ea"/>
                <a:cs typeface="+mj-cs"/>
              </a:rPr>
              <a:t>A deeper glance into the information provided by these </a:t>
            </a:r>
            <a:r>
              <a:rPr lang="en-GB" spc="-100" dirty="0" smtClean="0">
                <a:solidFill>
                  <a:schemeClr val="tx2"/>
                </a:solidFill>
                <a:latin typeface="Book Antiqua" panose="02040602050305030304" pitchFamily="18" charset="0"/>
                <a:ea typeface="+mj-ea"/>
                <a:cs typeface="+mj-cs"/>
              </a:rPr>
              <a:t>SAIs </a:t>
            </a:r>
            <a:r>
              <a:rPr lang="en-GB" spc="-100" dirty="0">
                <a:solidFill>
                  <a:schemeClr val="tx2"/>
                </a:solidFill>
                <a:latin typeface="Book Antiqua" panose="02040602050305030304" pitchFamily="18" charset="0"/>
                <a:ea typeface="+mj-ea"/>
                <a:cs typeface="+mj-cs"/>
              </a:rPr>
              <a:t>leads to the conclusion that there are several different organisational models in what regards the management, monitoring and controlling ethics within SAIs.</a:t>
            </a:r>
          </a:p>
          <a:p>
            <a:pPr algn="just"/>
            <a:endParaRPr lang="pt-PT" spc="-100" dirty="0">
              <a:solidFill>
                <a:schemeClr val="tx2"/>
              </a:solidFill>
              <a:latin typeface="Book Antiqua" panose="02040602050305030304" pitchFamily="18" charset="0"/>
              <a:ea typeface="+mj-ea"/>
              <a:cs typeface="+mj-cs"/>
            </a:endParaRPr>
          </a:p>
          <a:p>
            <a:pPr algn="just"/>
            <a:r>
              <a:rPr lang="en-GB" spc="-100" dirty="0">
                <a:solidFill>
                  <a:schemeClr val="tx2"/>
                </a:solidFill>
                <a:latin typeface="Book Antiqua" panose="02040602050305030304" pitchFamily="18" charset="0"/>
                <a:ea typeface="+mj-ea"/>
                <a:cs typeface="+mj-cs"/>
              </a:rPr>
              <a:t>Furthermore, the tasks assigned to those units or persons also differ </a:t>
            </a:r>
            <a:r>
              <a:rPr lang="en-GB" spc="-100" dirty="0" smtClean="0">
                <a:solidFill>
                  <a:schemeClr val="tx2"/>
                </a:solidFill>
                <a:latin typeface="Book Antiqua" panose="02040602050305030304" pitchFamily="18" charset="0"/>
                <a:ea typeface="+mj-ea"/>
                <a:cs typeface="+mj-cs"/>
              </a:rPr>
              <a:t>substantially.</a:t>
            </a:r>
            <a:endParaRPr lang="pt-PT" spc="-100" dirty="0">
              <a:solidFill>
                <a:schemeClr val="tx2"/>
              </a:solidFill>
              <a:latin typeface="Book Antiqua" panose="02040602050305030304" pitchFamily="18" charset="0"/>
              <a:ea typeface="+mj-ea"/>
              <a:cs typeface="+mj-cs"/>
            </a:endParaRPr>
          </a:p>
          <a:p>
            <a:pPr algn="just"/>
            <a:endParaRPr lang="pt-PT" dirty="0"/>
          </a:p>
        </p:txBody>
      </p:sp>
    </p:spTree>
    <p:extLst>
      <p:ext uri="{BB962C8B-B14F-4D97-AF65-F5344CB8AC3E}">
        <p14:creationId xmlns:p14="http://schemas.microsoft.com/office/powerpoint/2010/main" val="3590782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11560" y="5373216"/>
            <a:ext cx="6461760" cy="1066800"/>
          </a:xfrm>
        </p:spPr>
        <p:txBody>
          <a:bodyPr>
            <a:noAutofit/>
          </a:bodyPr>
          <a:lstStyle/>
          <a:p>
            <a:r>
              <a:rPr lang="pt-PT" sz="2200" b="1" dirty="0"/>
              <a:t>SEMINAR </a:t>
            </a:r>
          </a:p>
          <a:p>
            <a:r>
              <a:rPr lang="en-US" sz="2200" b="1" i="1" dirty="0"/>
              <a:t>Enhancing Ethics within Supreme Audit Institutions </a:t>
            </a:r>
            <a:endParaRPr lang="pt-PT" sz="2200" b="1"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ixaDeTexto 4"/>
          <p:cNvSpPr txBox="1"/>
          <p:nvPr/>
        </p:nvSpPr>
        <p:spPr>
          <a:xfrm>
            <a:off x="827584" y="1772816"/>
            <a:ext cx="7488832" cy="2862322"/>
          </a:xfrm>
          <a:prstGeom prst="rect">
            <a:avLst/>
          </a:prstGeom>
          <a:noFill/>
        </p:spPr>
        <p:txBody>
          <a:bodyPr wrap="square" rtlCol="0">
            <a:spAutoFit/>
          </a:bodyPr>
          <a:lstStyle/>
          <a:p>
            <a:pPr algn="just"/>
            <a:r>
              <a:rPr lang="en-GB" spc="-100" dirty="0">
                <a:solidFill>
                  <a:schemeClr val="tx2"/>
                </a:solidFill>
                <a:latin typeface="Book Antiqua" panose="02040602050305030304" pitchFamily="18" charset="0"/>
                <a:ea typeface="+mj-ea"/>
                <a:cs typeface="+mj-cs"/>
              </a:rPr>
              <a:t>Some of the respondent SAIs are working on ethics related issues, either developing a new system for integrity control, including the identification of risk areas, definition of future units/persons and their responsibilities, establishment of a special procedure for whistle blowers </a:t>
            </a:r>
            <a:r>
              <a:rPr lang="en-GB" spc="-100" dirty="0" smtClean="0">
                <a:solidFill>
                  <a:schemeClr val="tx2"/>
                </a:solidFill>
                <a:latin typeface="Book Antiqua" panose="02040602050305030304" pitchFamily="18" charset="0"/>
                <a:ea typeface="+mj-ea"/>
                <a:cs typeface="+mj-cs"/>
              </a:rPr>
              <a:t>(</a:t>
            </a:r>
            <a:r>
              <a:rPr lang="en-GB" spc="-100" dirty="0" err="1" smtClean="0">
                <a:solidFill>
                  <a:schemeClr val="tx2"/>
                </a:solidFill>
                <a:latin typeface="Book Antiqua" panose="02040602050305030304" pitchFamily="18" charset="0"/>
                <a:ea typeface="+mj-ea"/>
                <a:cs typeface="+mj-cs"/>
              </a:rPr>
              <a:t>Fyr</a:t>
            </a:r>
            <a:r>
              <a:rPr lang="en-GB" spc="-100" smtClean="0">
                <a:solidFill>
                  <a:schemeClr val="tx2"/>
                </a:solidFill>
                <a:latin typeface="Book Antiqua" panose="02040602050305030304" pitchFamily="18" charset="0"/>
                <a:ea typeface="+mj-ea"/>
                <a:cs typeface="+mj-cs"/>
              </a:rPr>
              <a:t> of Macedonia</a:t>
            </a:r>
            <a:r>
              <a:rPr lang="en-GB" spc="-100" dirty="0">
                <a:solidFill>
                  <a:schemeClr val="tx2"/>
                </a:solidFill>
                <a:latin typeface="Book Antiqua" panose="02040602050305030304" pitchFamily="18" charset="0"/>
                <a:ea typeface="+mj-ea"/>
                <a:cs typeface="+mj-cs"/>
              </a:rPr>
              <a:t>), or revising and developing their  </a:t>
            </a:r>
            <a:r>
              <a:rPr lang="en-GB" spc="-100" dirty="0" smtClean="0">
                <a:solidFill>
                  <a:schemeClr val="tx2"/>
                </a:solidFill>
                <a:latin typeface="Book Antiqua" panose="02040602050305030304" pitchFamily="18" charset="0"/>
                <a:ea typeface="+mj-ea"/>
                <a:cs typeface="+mj-cs"/>
              </a:rPr>
              <a:t>Codes </a:t>
            </a:r>
            <a:r>
              <a:rPr lang="en-GB" spc="-100" dirty="0">
                <a:solidFill>
                  <a:schemeClr val="tx2"/>
                </a:solidFill>
                <a:latin typeface="Book Antiqua" panose="02040602050305030304" pitchFamily="18" charset="0"/>
                <a:ea typeface="+mj-ea"/>
                <a:cs typeface="+mj-cs"/>
              </a:rPr>
              <a:t>of Ethics, with possible consequences on the definition of responsibilities regarding the management and control of ethics within the institution (Sweden), or revising internal rules for the Ethics Committee (Bulgaria</a:t>
            </a:r>
            <a:r>
              <a:rPr lang="en-GB" spc="-100" dirty="0" smtClean="0">
                <a:solidFill>
                  <a:schemeClr val="tx2"/>
                </a:solidFill>
                <a:latin typeface="Book Antiqua" panose="02040602050305030304" pitchFamily="18" charset="0"/>
                <a:ea typeface="+mj-ea"/>
                <a:cs typeface="+mj-cs"/>
              </a:rPr>
              <a:t>).</a:t>
            </a:r>
          </a:p>
          <a:p>
            <a:pPr algn="just"/>
            <a:r>
              <a:rPr lang="en-GB" spc="-100" dirty="0" smtClean="0">
                <a:solidFill>
                  <a:schemeClr val="tx2"/>
                </a:solidFill>
                <a:latin typeface="Book Antiqua" panose="02040602050305030304" pitchFamily="18" charset="0"/>
                <a:ea typeface="+mj-ea"/>
                <a:cs typeface="+mj-cs"/>
              </a:rPr>
              <a:t> </a:t>
            </a:r>
            <a:endParaRPr lang="pt-PT" spc="-100" dirty="0">
              <a:solidFill>
                <a:schemeClr val="tx2"/>
              </a:solidFill>
              <a:latin typeface="Book Antiqua" panose="02040602050305030304" pitchFamily="18" charset="0"/>
              <a:ea typeface="+mj-ea"/>
              <a:cs typeface="+mj-cs"/>
            </a:endParaRPr>
          </a:p>
          <a:p>
            <a:pPr algn="just"/>
            <a:r>
              <a:rPr lang="en-GB" spc="-100" dirty="0">
                <a:solidFill>
                  <a:schemeClr val="tx2"/>
                </a:solidFill>
                <a:latin typeface="Book Antiqua" panose="02040602050305030304" pitchFamily="18" charset="0"/>
                <a:ea typeface="+mj-ea"/>
                <a:cs typeface="+mj-cs"/>
              </a:rPr>
              <a:t>The information provided by the next slides is the one reflected in the </a:t>
            </a:r>
            <a:r>
              <a:rPr lang="en-GB" spc="-100" dirty="0" smtClean="0">
                <a:solidFill>
                  <a:schemeClr val="tx2"/>
                </a:solidFill>
                <a:latin typeface="Book Antiqua" panose="02040602050305030304" pitchFamily="18" charset="0"/>
                <a:ea typeface="+mj-ea"/>
                <a:cs typeface="+mj-cs"/>
              </a:rPr>
              <a:t>survey.</a:t>
            </a:r>
            <a:endParaRPr lang="pt-PT" spc="-100" dirty="0">
              <a:solidFill>
                <a:schemeClr val="tx2"/>
              </a:solidFill>
              <a:latin typeface="Book Antiqua" panose="02040602050305030304" pitchFamily="18" charset="0"/>
              <a:ea typeface="+mj-ea"/>
              <a:cs typeface="+mj-cs"/>
            </a:endParaRPr>
          </a:p>
          <a:p>
            <a:endParaRPr lang="pt-PT" dirty="0"/>
          </a:p>
        </p:txBody>
      </p:sp>
    </p:spTree>
    <p:extLst>
      <p:ext uri="{BB962C8B-B14F-4D97-AF65-F5344CB8AC3E}">
        <p14:creationId xmlns:p14="http://schemas.microsoft.com/office/powerpoint/2010/main" val="2235942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373216"/>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ixaDeTexto 4"/>
          <p:cNvSpPr txBox="1"/>
          <p:nvPr/>
        </p:nvSpPr>
        <p:spPr>
          <a:xfrm>
            <a:off x="671908" y="2083035"/>
            <a:ext cx="7056784" cy="2031325"/>
          </a:xfrm>
          <a:prstGeom prst="rect">
            <a:avLst/>
          </a:prstGeom>
          <a:noFill/>
        </p:spPr>
        <p:txBody>
          <a:bodyPr wrap="square" rtlCol="0">
            <a:spAutoFit/>
          </a:bodyPr>
          <a:lstStyle/>
          <a:p>
            <a:r>
              <a:rPr lang="en-GB" b="1" spc="-100" dirty="0">
                <a:solidFill>
                  <a:schemeClr val="tx2"/>
                </a:solidFill>
                <a:latin typeface="Book Antiqua" panose="02040602050305030304" pitchFamily="18" charset="0"/>
                <a:ea typeface="+mj-ea"/>
                <a:cs typeface="+mj-cs"/>
              </a:rPr>
              <a:t>Organisational models of the respondent </a:t>
            </a:r>
            <a:r>
              <a:rPr lang="en-GB" b="1" spc="-100" dirty="0" smtClean="0">
                <a:solidFill>
                  <a:schemeClr val="tx2"/>
                </a:solidFill>
                <a:latin typeface="Book Antiqua" panose="02040602050305030304" pitchFamily="18" charset="0"/>
                <a:ea typeface="+mj-ea"/>
                <a:cs typeface="+mj-cs"/>
              </a:rPr>
              <a:t>SAIs</a:t>
            </a:r>
          </a:p>
          <a:p>
            <a:endParaRPr lang="pt-PT" b="1" spc="-100" dirty="0">
              <a:solidFill>
                <a:schemeClr val="tx2"/>
              </a:solidFill>
              <a:latin typeface="Book Antiqua" panose="02040602050305030304" pitchFamily="18" charset="0"/>
              <a:ea typeface="+mj-ea"/>
              <a:cs typeface="+mj-cs"/>
            </a:endParaRPr>
          </a:p>
          <a:p>
            <a:r>
              <a:rPr lang="en-GB" b="1" spc="-100" dirty="0">
                <a:solidFill>
                  <a:schemeClr val="tx2"/>
                </a:solidFill>
                <a:latin typeface="Book Antiqua" panose="02040602050305030304" pitchFamily="18" charset="0"/>
                <a:ea typeface="+mj-ea"/>
                <a:cs typeface="+mj-cs"/>
              </a:rPr>
              <a:t>Collegial </a:t>
            </a:r>
            <a:r>
              <a:rPr lang="en-GB" b="1" spc="-100" dirty="0" smtClean="0">
                <a:solidFill>
                  <a:schemeClr val="tx2"/>
                </a:solidFill>
                <a:latin typeface="Book Antiqua" panose="02040602050305030304" pitchFamily="18" charset="0"/>
                <a:ea typeface="+mj-ea"/>
                <a:cs typeface="+mj-cs"/>
              </a:rPr>
              <a:t>units</a:t>
            </a:r>
          </a:p>
          <a:p>
            <a:endParaRPr lang="pt-PT" spc="-100" dirty="0">
              <a:solidFill>
                <a:schemeClr val="tx2"/>
              </a:solidFill>
              <a:latin typeface="Book Antiqua" panose="02040602050305030304" pitchFamily="18" charset="0"/>
              <a:ea typeface="+mj-ea"/>
              <a:cs typeface="+mj-cs"/>
            </a:endParaRPr>
          </a:p>
          <a:p>
            <a:pPr marL="285750" lvl="0" indent="-285750">
              <a:buBlip>
                <a:blip r:embed="rId4"/>
              </a:buBlip>
            </a:pPr>
            <a:r>
              <a:rPr lang="en-GB" spc="-100" dirty="0">
                <a:solidFill>
                  <a:schemeClr val="tx2"/>
                </a:solidFill>
                <a:latin typeface="Book Antiqua" panose="02040602050305030304" pitchFamily="18" charset="0"/>
                <a:ea typeface="+mj-ea"/>
                <a:cs typeface="+mj-cs"/>
              </a:rPr>
              <a:t>Ethics Committees (</a:t>
            </a:r>
            <a:r>
              <a:rPr lang="en-GB" spc="-100" dirty="0" smtClean="0">
                <a:solidFill>
                  <a:schemeClr val="tx2"/>
                </a:solidFill>
                <a:latin typeface="Book Antiqua" panose="02040602050305030304" pitchFamily="18" charset="0"/>
                <a:ea typeface="+mj-ea"/>
                <a:cs typeface="+mj-cs"/>
              </a:rPr>
              <a:t>Bulgaria);</a:t>
            </a:r>
            <a:endParaRPr lang="pt-PT" spc="-100" dirty="0">
              <a:solidFill>
                <a:schemeClr val="tx2"/>
              </a:solidFill>
              <a:latin typeface="Book Antiqua" panose="02040602050305030304" pitchFamily="18" charset="0"/>
              <a:ea typeface="+mj-ea"/>
              <a:cs typeface="+mj-cs"/>
            </a:endParaRPr>
          </a:p>
          <a:p>
            <a:pPr marL="285750" lvl="0" indent="-285750">
              <a:buBlip>
                <a:blip r:embed="rId4"/>
              </a:buBlip>
            </a:pPr>
            <a:r>
              <a:rPr lang="en-GB" spc="-100" dirty="0">
                <a:solidFill>
                  <a:schemeClr val="tx2"/>
                </a:solidFill>
                <a:latin typeface="Book Antiqua" panose="02040602050305030304" pitchFamily="18" charset="0"/>
                <a:ea typeface="+mj-ea"/>
                <a:cs typeface="+mj-cs"/>
              </a:rPr>
              <a:t>Ethics Commission (Latvia).</a:t>
            </a:r>
            <a:endParaRPr lang="pt-PT" spc="-100" dirty="0">
              <a:solidFill>
                <a:schemeClr val="tx2"/>
              </a:solidFill>
              <a:latin typeface="Book Antiqua" panose="02040602050305030304" pitchFamily="18" charset="0"/>
              <a:ea typeface="+mj-ea"/>
              <a:cs typeface="+mj-cs"/>
            </a:endParaRPr>
          </a:p>
          <a:p>
            <a:pPr marL="285750" indent="-285750">
              <a:buFont typeface="Arial" panose="020B0604020202020204" pitchFamily="34" charset="0"/>
              <a:buChar char="•"/>
            </a:pPr>
            <a:endParaRPr lang="pt-PT" dirty="0"/>
          </a:p>
        </p:txBody>
      </p:sp>
    </p:spTree>
    <p:extLst>
      <p:ext uri="{BB962C8B-B14F-4D97-AF65-F5344CB8AC3E}">
        <p14:creationId xmlns:p14="http://schemas.microsoft.com/office/powerpoint/2010/main" val="3035827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373216"/>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aixaDeTexto 7"/>
          <p:cNvSpPr txBox="1"/>
          <p:nvPr/>
        </p:nvSpPr>
        <p:spPr>
          <a:xfrm>
            <a:off x="899592" y="1628800"/>
            <a:ext cx="7416824" cy="3000821"/>
          </a:xfrm>
          <a:prstGeom prst="rect">
            <a:avLst/>
          </a:prstGeom>
          <a:noFill/>
        </p:spPr>
        <p:txBody>
          <a:bodyPr wrap="square" rtlCol="0">
            <a:spAutoFit/>
          </a:bodyPr>
          <a:lstStyle/>
          <a:p>
            <a:r>
              <a:rPr lang="en-US" b="1" spc="-100" dirty="0">
                <a:solidFill>
                  <a:schemeClr val="tx2"/>
                </a:solidFill>
                <a:latin typeface="Book Antiqua" panose="02040602050305030304" pitchFamily="18" charset="0"/>
                <a:ea typeface="+mj-ea"/>
                <a:cs typeface="+mj-cs"/>
              </a:rPr>
              <a:t>Single person</a:t>
            </a:r>
          </a:p>
          <a:p>
            <a:endParaRPr lang="pt-PT" spc="-100" dirty="0">
              <a:solidFill>
                <a:schemeClr val="tx2"/>
              </a:solidFill>
              <a:latin typeface="Book Antiqua" panose="02040602050305030304" pitchFamily="18" charset="0"/>
              <a:ea typeface="+mj-ea"/>
              <a:cs typeface="+mj-cs"/>
            </a:endParaRPr>
          </a:p>
          <a:p>
            <a:pPr marL="285750" lvl="0" indent="-285750">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Ethics Commissioner (Croatia</a:t>
            </a:r>
            <a:r>
              <a:rPr lang="en-US" spc="-100" dirty="0" smtClean="0">
                <a:solidFill>
                  <a:schemeClr val="tx2"/>
                </a:solidFill>
                <a:latin typeface="Book Antiqua" panose="02040602050305030304" pitchFamily="18" charset="0"/>
                <a:ea typeface="+mj-ea"/>
                <a:cs typeface="+mj-cs"/>
              </a:rPr>
              <a:t>);</a:t>
            </a:r>
            <a:endParaRPr lang="pt-PT" spc="-100" dirty="0">
              <a:solidFill>
                <a:schemeClr val="tx2"/>
              </a:solidFill>
              <a:latin typeface="Book Antiqua" panose="02040602050305030304" pitchFamily="18" charset="0"/>
              <a:ea typeface="+mj-ea"/>
              <a:cs typeface="+mj-cs"/>
            </a:endParaRPr>
          </a:p>
          <a:p>
            <a:pPr marL="285750" lvl="0" indent="-285750">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Contact person for ethics issues in general </a:t>
            </a:r>
            <a:r>
              <a:rPr lang="en-US" spc="-100" dirty="0" smtClean="0">
                <a:solidFill>
                  <a:schemeClr val="tx2"/>
                </a:solidFill>
                <a:latin typeface="Book Antiqua" panose="02040602050305030304" pitchFamily="18" charset="0"/>
                <a:ea typeface="+mj-ea"/>
                <a:cs typeface="+mj-cs"/>
              </a:rPr>
              <a:t>(Malta</a:t>
            </a:r>
            <a:r>
              <a:rPr lang="en-US" spc="-100" dirty="0">
                <a:solidFill>
                  <a:schemeClr val="tx2"/>
                </a:solidFill>
                <a:latin typeface="Book Antiqua" panose="02040602050305030304" pitchFamily="18" charset="0"/>
                <a:ea typeface="+mj-ea"/>
                <a:cs typeface="+mj-cs"/>
              </a:rPr>
              <a:t>);</a:t>
            </a:r>
            <a:endParaRPr lang="pt-PT" spc="-100" dirty="0">
              <a:solidFill>
                <a:schemeClr val="tx2"/>
              </a:solidFill>
              <a:latin typeface="Book Antiqua" panose="02040602050305030304" pitchFamily="18" charset="0"/>
              <a:ea typeface="+mj-ea"/>
              <a:cs typeface="+mj-cs"/>
            </a:endParaRPr>
          </a:p>
          <a:p>
            <a:pPr marL="285750" lvl="0" indent="-285750">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Secretary General (Hungary);</a:t>
            </a:r>
            <a:endParaRPr lang="pt-PT" spc="-100" dirty="0">
              <a:solidFill>
                <a:schemeClr val="tx2"/>
              </a:solidFill>
              <a:latin typeface="Book Antiqua" panose="02040602050305030304" pitchFamily="18" charset="0"/>
              <a:ea typeface="+mj-ea"/>
              <a:cs typeface="+mj-cs"/>
            </a:endParaRPr>
          </a:p>
          <a:p>
            <a:pPr marL="285750" lvl="0" indent="-285750">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Ethics Director (Ireland);</a:t>
            </a:r>
            <a:endParaRPr lang="pt-PT" spc="-100" dirty="0">
              <a:solidFill>
                <a:schemeClr val="tx2"/>
              </a:solidFill>
              <a:latin typeface="Book Antiqua" panose="02040602050305030304" pitchFamily="18" charset="0"/>
              <a:ea typeface="+mj-ea"/>
              <a:cs typeface="+mj-cs"/>
            </a:endParaRPr>
          </a:p>
          <a:p>
            <a:pPr marL="285750" lvl="0" indent="-285750">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Ethics Partner (United Kingdom).</a:t>
            </a:r>
            <a:endParaRPr lang="pt-PT" spc="-100" dirty="0">
              <a:solidFill>
                <a:schemeClr val="tx2"/>
              </a:solidFill>
              <a:latin typeface="Book Antiqua" panose="02040602050305030304" pitchFamily="18" charset="0"/>
              <a:ea typeface="+mj-ea"/>
              <a:cs typeface="+mj-cs"/>
            </a:endParaRPr>
          </a:p>
          <a:p>
            <a:endParaRPr lang="pt-PT" dirty="0"/>
          </a:p>
        </p:txBody>
      </p:sp>
    </p:spTree>
    <p:extLst>
      <p:ext uri="{BB962C8B-B14F-4D97-AF65-F5344CB8AC3E}">
        <p14:creationId xmlns:p14="http://schemas.microsoft.com/office/powerpoint/2010/main" val="4169237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chor="ctr" anchorCtr="0"/>
          <a:lstStyle/>
          <a:p>
            <a:r>
              <a:rPr lang="en-US" sz="3800" b="1" i="1" dirty="0">
                <a:solidFill>
                  <a:srgbClr val="002060"/>
                </a:solidFill>
              </a:rPr>
              <a:t>	</a:t>
            </a:r>
          </a:p>
        </p:txBody>
      </p:sp>
      <p:sp>
        <p:nvSpPr>
          <p:cNvPr id="3" name="Subtítulo 2"/>
          <p:cNvSpPr>
            <a:spLocks noGrp="1"/>
          </p:cNvSpPr>
          <p:nvPr>
            <p:ph type="subTitle" idx="1"/>
          </p:nvPr>
        </p:nvSpPr>
        <p:spPr>
          <a:xfrm>
            <a:off x="683568" y="5661248"/>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a:t>
            </a:r>
            <a:r>
              <a:rPr lang="en-US" sz="1400" dirty="0" err="1" smtClean="0"/>
              <a:t>Janury</a:t>
            </a:r>
            <a:r>
              <a:rPr lang="en-US" sz="1400" dirty="0" smtClean="0"/>
              <a:t> 2014</a:t>
            </a:r>
            <a:endParaRPr lang="en-US" sz="1400" dirty="0"/>
          </a:p>
        </p:txBody>
      </p:sp>
      <p:pic>
        <p:nvPicPr>
          <p:cNvPr id="7" name="Image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ângulo 3"/>
          <p:cNvSpPr/>
          <p:nvPr/>
        </p:nvSpPr>
        <p:spPr>
          <a:xfrm>
            <a:off x="1259632" y="836712"/>
            <a:ext cx="5598368" cy="3970318"/>
          </a:xfrm>
          <a:prstGeom prst="rect">
            <a:avLst/>
          </a:prstGeom>
        </p:spPr>
        <p:txBody>
          <a:bodyPr wrap="square">
            <a:spAutoFit/>
          </a:bodyPr>
          <a:lstStyle/>
          <a:p>
            <a:endParaRPr lang="en-GB" b="1" dirty="0" smtClean="0">
              <a:latin typeface="Book Antiqua" panose="02040602050305030304" pitchFamily="18" charset="0"/>
            </a:endParaRPr>
          </a:p>
          <a:p>
            <a:r>
              <a:rPr lang="en-GB" b="1" dirty="0" smtClean="0">
                <a:latin typeface="Book Antiqua" panose="02040602050305030304" pitchFamily="18" charset="0"/>
              </a:rPr>
              <a:t>Mixed</a:t>
            </a:r>
            <a:endParaRPr lang="en-GB" b="1" dirty="0">
              <a:latin typeface="Book Antiqua" panose="02040602050305030304" pitchFamily="18" charset="0"/>
            </a:endParaRPr>
          </a:p>
          <a:p>
            <a:endParaRPr lang="en-GB" b="1" dirty="0">
              <a:latin typeface="Book Antiqua" panose="02040602050305030304" pitchFamily="18" charset="0"/>
            </a:endParaRPr>
          </a:p>
          <a:p>
            <a:pPr algn="just">
              <a:buBlip>
                <a:blip r:embed="rId5"/>
              </a:buBlip>
            </a:pPr>
            <a:r>
              <a:rPr lang="en-GB" spc="-100" dirty="0">
                <a:solidFill>
                  <a:schemeClr val="tx2"/>
                </a:solidFill>
                <a:latin typeface="Book Antiqua" panose="02040602050305030304" pitchFamily="18" charset="0"/>
                <a:ea typeface="+mj-ea"/>
                <a:cs typeface="+mj-cs"/>
              </a:rPr>
              <a:t>Ethics Committee, together with a member of the Direction for Human Resources or Payroll (Romania);</a:t>
            </a:r>
          </a:p>
          <a:p>
            <a:pPr algn="just">
              <a:buBlip>
                <a:blip r:embed="rId5"/>
              </a:buBlip>
            </a:pPr>
            <a:r>
              <a:rPr lang="en-GB" spc="-100" dirty="0">
                <a:solidFill>
                  <a:schemeClr val="tx2"/>
                </a:solidFill>
                <a:latin typeface="Book Antiqua" panose="02040602050305030304" pitchFamily="18" charset="0"/>
                <a:ea typeface="+mj-ea"/>
                <a:cs typeface="+mj-cs"/>
              </a:rPr>
              <a:t>Ethics Commission, together with a Compliance Officer (Lithuania);</a:t>
            </a:r>
          </a:p>
          <a:p>
            <a:pPr algn="just">
              <a:buBlip>
                <a:blip r:embed="rId5"/>
              </a:buBlip>
            </a:pPr>
            <a:r>
              <a:rPr lang="en-GB" spc="-100" dirty="0">
                <a:solidFill>
                  <a:schemeClr val="tx2"/>
                </a:solidFill>
                <a:latin typeface="Book Antiqua" panose="02040602050305030304" pitchFamily="18" charset="0"/>
                <a:ea typeface="+mj-ea"/>
                <a:cs typeface="+mj-cs"/>
              </a:rPr>
              <a:t>Secretary General and his delegates and Council of Presidency (Italy);</a:t>
            </a:r>
          </a:p>
          <a:p>
            <a:pPr algn="just">
              <a:buBlip>
                <a:blip r:embed="rId5"/>
              </a:buBlip>
            </a:pPr>
            <a:r>
              <a:rPr lang="en-GB" spc="-100" dirty="0">
                <a:solidFill>
                  <a:schemeClr val="tx2"/>
                </a:solidFill>
                <a:latin typeface="Book Antiqua" panose="02040602050305030304" pitchFamily="18" charset="0"/>
                <a:ea typeface="+mj-ea"/>
                <a:cs typeface="+mj-cs"/>
              </a:rPr>
              <a:t>Integrity Coordinator and Sounding Board (Netherlands);</a:t>
            </a:r>
          </a:p>
          <a:p>
            <a:pPr algn="just">
              <a:buBlip>
                <a:blip r:embed="rId5"/>
              </a:buBlip>
            </a:pPr>
            <a:r>
              <a:rPr lang="en-GB" spc="-100" dirty="0">
                <a:solidFill>
                  <a:schemeClr val="tx2"/>
                </a:solidFill>
                <a:latin typeface="Book Antiqua" panose="02040602050305030304" pitchFamily="18" charset="0"/>
                <a:ea typeface="+mj-ea"/>
                <a:cs typeface="+mj-cs"/>
              </a:rPr>
              <a:t>President, Government Commission, Audit Counsellors and a specific Commission for equity issues (Spain);</a:t>
            </a:r>
          </a:p>
          <a:p>
            <a:pPr algn="just">
              <a:buBlip>
                <a:blip r:embed="rId5"/>
              </a:buBlip>
            </a:pPr>
            <a:r>
              <a:rPr lang="en-GB" spc="-100" dirty="0">
                <a:solidFill>
                  <a:schemeClr val="tx2"/>
                </a:solidFill>
                <a:latin typeface="Book Antiqua" panose="02040602050305030304" pitchFamily="18" charset="0"/>
                <a:ea typeface="+mj-ea"/>
                <a:cs typeface="+mj-cs"/>
              </a:rPr>
              <a:t>Deputy Auditor General, Legal Department and Human Resources Department (Sweden).</a:t>
            </a:r>
          </a:p>
        </p:txBody>
      </p:sp>
    </p:spTree>
    <p:extLst>
      <p:ext uri="{BB962C8B-B14F-4D97-AF65-F5344CB8AC3E}">
        <p14:creationId xmlns:p14="http://schemas.microsoft.com/office/powerpoint/2010/main" val="3183408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445224"/>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ixaDeTexto 3"/>
          <p:cNvSpPr txBox="1"/>
          <p:nvPr/>
        </p:nvSpPr>
        <p:spPr>
          <a:xfrm>
            <a:off x="1170884" y="1096394"/>
            <a:ext cx="6840760" cy="3693319"/>
          </a:xfrm>
          <a:prstGeom prst="rect">
            <a:avLst/>
          </a:prstGeom>
          <a:noFill/>
        </p:spPr>
        <p:txBody>
          <a:bodyPr wrap="square" rtlCol="0">
            <a:spAutoFit/>
          </a:bodyPr>
          <a:lstStyle/>
          <a:p>
            <a:endParaRPr lang="en-US" b="1" spc="-100" dirty="0" smtClean="0">
              <a:solidFill>
                <a:schemeClr val="tx2"/>
              </a:solidFill>
              <a:latin typeface="Book Antiqua" panose="02040602050305030304" pitchFamily="18" charset="0"/>
              <a:ea typeface="+mj-ea"/>
              <a:cs typeface="+mj-cs"/>
            </a:endParaRPr>
          </a:p>
          <a:p>
            <a:endParaRPr lang="en-US" b="1" spc="-100" dirty="0">
              <a:solidFill>
                <a:schemeClr val="tx2"/>
              </a:solidFill>
              <a:latin typeface="Book Antiqua" panose="02040602050305030304" pitchFamily="18" charset="0"/>
              <a:ea typeface="+mj-ea"/>
              <a:cs typeface="+mj-cs"/>
            </a:endParaRPr>
          </a:p>
          <a:p>
            <a:endParaRPr lang="en-US" b="1" spc="-100" dirty="0" smtClean="0">
              <a:solidFill>
                <a:schemeClr val="tx2"/>
              </a:solidFill>
              <a:latin typeface="Book Antiqua" panose="02040602050305030304" pitchFamily="18" charset="0"/>
              <a:ea typeface="+mj-ea"/>
              <a:cs typeface="+mj-cs"/>
            </a:endParaRPr>
          </a:p>
          <a:p>
            <a:endParaRPr lang="en-US" b="1" spc="-100" dirty="0">
              <a:solidFill>
                <a:schemeClr val="tx2"/>
              </a:solidFill>
              <a:latin typeface="Book Antiqua" panose="02040602050305030304" pitchFamily="18" charset="0"/>
              <a:ea typeface="+mj-ea"/>
              <a:cs typeface="+mj-cs"/>
            </a:endParaRPr>
          </a:p>
          <a:p>
            <a:r>
              <a:rPr lang="en-US" b="1" spc="-100" dirty="0" smtClean="0">
                <a:solidFill>
                  <a:schemeClr val="tx2"/>
                </a:solidFill>
                <a:latin typeface="Book Antiqua" panose="02040602050305030304" pitchFamily="18" charset="0"/>
                <a:ea typeface="+mj-ea"/>
                <a:cs typeface="+mj-cs"/>
              </a:rPr>
              <a:t>Functions </a:t>
            </a:r>
            <a:r>
              <a:rPr lang="en-US" b="1" spc="-100" dirty="0">
                <a:solidFill>
                  <a:schemeClr val="tx2"/>
                </a:solidFill>
                <a:latin typeface="Book Antiqua" panose="02040602050305030304" pitchFamily="18" charset="0"/>
                <a:ea typeface="+mj-ea"/>
                <a:cs typeface="+mj-cs"/>
              </a:rPr>
              <a:t>of ethics related units/persons</a:t>
            </a:r>
          </a:p>
          <a:p>
            <a:endParaRPr lang="pt-PT" spc="-100" dirty="0">
              <a:solidFill>
                <a:schemeClr val="tx2"/>
              </a:solidFill>
              <a:latin typeface="Book Antiqua" panose="02040602050305030304" pitchFamily="18" charset="0"/>
              <a:ea typeface="+mj-ea"/>
              <a:cs typeface="+mj-cs"/>
            </a:endParaRPr>
          </a:p>
          <a:p>
            <a:r>
              <a:rPr lang="en-US" b="1" spc="-100" dirty="0">
                <a:solidFill>
                  <a:schemeClr val="tx2"/>
                </a:solidFill>
                <a:latin typeface="Book Antiqua" panose="02040602050305030304" pitchFamily="18" charset="0"/>
                <a:ea typeface="+mj-ea"/>
                <a:cs typeface="+mj-cs"/>
              </a:rPr>
              <a:t>Collegial units</a:t>
            </a:r>
          </a:p>
          <a:p>
            <a:pPr marL="285750" lvl="0" indent="-285750" algn="just">
              <a:lnSpc>
                <a:spcPct val="150000"/>
              </a:lnSpc>
              <a:buBlip>
                <a:blip r:embed="rId4"/>
              </a:buBlip>
            </a:pPr>
            <a:r>
              <a:rPr lang="en-US" spc="-100" dirty="0">
                <a:solidFill>
                  <a:schemeClr val="tx2"/>
                </a:solidFill>
                <a:latin typeface="Book Antiqua" panose="02040602050305030304" pitchFamily="18" charset="0"/>
                <a:ea typeface="+mj-ea"/>
                <a:cs typeface="+mj-cs"/>
              </a:rPr>
              <a:t>Report on cases of conflict of interests and violations of the Code of Ethics and communicate the results to the President of the SAI (Bulgaria);</a:t>
            </a:r>
            <a:endParaRPr lang="pt-PT" spc="-100" dirty="0">
              <a:solidFill>
                <a:schemeClr val="tx2"/>
              </a:solidFill>
              <a:latin typeface="Book Antiqua" panose="02040602050305030304" pitchFamily="18" charset="0"/>
              <a:ea typeface="+mj-ea"/>
              <a:cs typeface="+mj-cs"/>
            </a:endParaRPr>
          </a:p>
          <a:p>
            <a:pPr marL="285750" lvl="0" indent="-285750" algn="just">
              <a:lnSpc>
                <a:spcPct val="150000"/>
              </a:lnSpc>
              <a:buBlip>
                <a:blip r:embed="rId4"/>
              </a:buBlip>
            </a:pPr>
            <a:r>
              <a:rPr lang="en-US" spc="-100" dirty="0" smtClean="0">
                <a:solidFill>
                  <a:schemeClr val="tx2"/>
                </a:solidFill>
                <a:latin typeface="Book Antiqua" panose="02040602050305030304" pitchFamily="18" charset="0"/>
                <a:ea typeface="+mj-ea"/>
                <a:cs typeface="+mj-cs"/>
              </a:rPr>
              <a:t>Investigate </a:t>
            </a:r>
            <a:r>
              <a:rPr lang="en-US" spc="-100" dirty="0">
                <a:solidFill>
                  <a:schemeClr val="tx2"/>
                </a:solidFill>
                <a:latin typeface="Book Antiqua" panose="02040602050305030304" pitchFamily="18" charset="0"/>
                <a:ea typeface="+mj-ea"/>
                <a:cs typeface="+mj-cs"/>
              </a:rPr>
              <a:t>complaints against undue </a:t>
            </a:r>
            <a:r>
              <a:rPr lang="en-US" spc="-100" dirty="0" err="1">
                <a:solidFill>
                  <a:schemeClr val="tx2"/>
                </a:solidFill>
                <a:latin typeface="Book Antiqua" panose="02040602050305030304" pitchFamily="18" charset="0"/>
                <a:ea typeface="+mj-ea"/>
                <a:cs typeface="+mj-cs"/>
              </a:rPr>
              <a:t>behaviour</a:t>
            </a:r>
            <a:r>
              <a:rPr lang="en-US" spc="-100" dirty="0">
                <a:solidFill>
                  <a:schemeClr val="tx2"/>
                </a:solidFill>
                <a:latin typeface="Book Antiqua" panose="02040602050305030304" pitchFamily="18" charset="0"/>
                <a:ea typeface="+mj-ea"/>
                <a:cs typeface="+mj-cs"/>
              </a:rPr>
              <a:t> of staff (Latvia).</a:t>
            </a:r>
            <a:endParaRPr lang="pt-PT" spc="-100" dirty="0">
              <a:solidFill>
                <a:schemeClr val="tx2"/>
              </a:solidFill>
              <a:latin typeface="Book Antiqua" panose="02040602050305030304" pitchFamily="18" charset="0"/>
              <a:ea typeface="+mj-ea"/>
              <a:cs typeface="+mj-cs"/>
            </a:endParaRPr>
          </a:p>
        </p:txBody>
      </p:sp>
    </p:spTree>
    <p:extLst>
      <p:ext uri="{BB962C8B-B14F-4D97-AF65-F5344CB8AC3E}">
        <p14:creationId xmlns:p14="http://schemas.microsoft.com/office/powerpoint/2010/main" val="9762213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517232"/>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ixaDeTexto 4"/>
          <p:cNvSpPr txBox="1"/>
          <p:nvPr/>
        </p:nvSpPr>
        <p:spPr>
          <a:xfrm>
            <a:off x="1169468" y="1484784"/>
            <a:ext cx="6840760" cy="3139321"/>
          </a:xfrm>
          <a:prstGeom prst="rect">
            <a:avLst/>
          </a:prstGeom>
          <a:noFill/>
        </p:spPr>
        <p:txBody>
          <a:bodyPr wrap="square" rtlCol="0">
            <a:spAutoFit/>
          </a:bodyPr>
          <a:lstStyle/>
          <a:p>
            <a:r>
              <a:rPr lang="en-US" b="1" spc="-100" dirty="0">
                <a:solidFill>
                  <a:schemeClr val="tx2"/>
                </a:solidFill>
                <a:latin typeface="Book Antiqua" panose="02040602050305030304" pitchFamily="18" charset="0"/>
                <a:ea typeface="+mj-ea"/>
                <a:cs typeface="+mj-cs"/>
              </a:rPr>
              <a:t>Single person</a:t>
            </a:r>
          </a:p>
          <a:p>
            <a:endParaRPr lang="pt-PT" spc="-100" dirty="0">
              <a:solidFill>
                <a:schemeClr val="tx2"/>
              </a:solidFill>
              <a:latin typeface="Book Antiqua" panose="02040602050305030304" pitchFamily="18" charset="0"/>
              <a:ea typeface="+mj-ea"/>
              <a:cs typeface="+mj-cs"/>
            </a:endParaRPr>
          </a:p>
          <a:p>
            <a:pPr marL="285750" indent="-285750" algn="just">
              <a:lnSpc>
                <a:spcPct val="150000"/>
              </a:lnSpc>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Monitors the implementation of the Code of Ethics for Civil Servants, </a:t>
            </a:r>
            <a:r>
              <a:rPr lang="en-US" spc="-100" dirty="0" smtClean="0">
                <a:solidFill>
                  <a:schemeClr val="tx2"/>
                </a:solidFill>
                <a:latin typeface="Book Antiqua" panose="02040602050305030304" pitchFamily="18" charset="0"/>
                <a:ea typeface="+mj-ea"/>
                <a:cs typeface="+mj-cs"/>
              </a:rPr>
              <a:t>promotes </a:t>
            </a:r>
            <a:r>
              <a:rPr lang="en-US" spc="-100" dirty="0">
                <a:solidFill>
                  <a:schemeClr val="tx2"/>
                </a:solidFill>
                <a:latin typeface="Book Antiqua" panose="02040602050305030304" pitchFamily="18" charset="0"/>
                <a:ea typeface="+mj-ea"/>
                <a:cs typeface="+mj-cs"/>
              </a:rPr>
              <a:t>ethical </a:t>
            </a:r>
            <a:r>
              <a:rPr lang="en-US" spc="-100" dirty="0" err="1">
                <a:solidFill>
                  <a:schemeClr val="tx2"/>
                </a:solidFill>
                <a:latin typeface="Book Antiqua" panose="02040602050305030304" pitchFamily="18" charset="0"/>
                <a:ea typeface="+mj-ea"/>
                <a:cs typeface="+mj-cs"/>
              </a:rPr>
              <a:t>behaviour</a:t>
            </a:r>
            <a:r>
              <a:rPr lang="en-US" spc="-100" dirty="0">
                <a:solidFill>
                  <a:schemeClr val="tx2"/>
                </a:solidFill>
                <a:latin typeface="Book Antiqua" panose="02040602050305030304" pitchFamily="18" charset="0"/>
                <a:ea typeface="+mj-ea"/>
                <a:cs typeface="+mj-cs"/>
              </a:rPr>
              <a:t>, </a:t>
            </a:r>
            <a:r>
              <a:rPr lang="en-US" spc="-100" dirty="0" smtClean="0">
                <a:solidFill>
                  <a:schemeClr val="tx2"/>
                </a:solidFill>
                <a:latin typeface="Book Antiqua" panose="02040602050305030304" pitchFamily="18" charset="0"/>
                <a:ea typeface="+mj-ea"/>
                <a:cs typeface="+mj-cs"/>
              </a:rPr>
              <a:t>receives </a:t>
            </a:r>
            <a:r>
              <a:rPr lang="en-US" spc="-100" dirty="0">
                <a:solidFill>
                  <a:schemeClr val="tx2"/>
                </a:solidFill>
                <a:latin typeface="Book Antiqua" panose="02040602050305030304" pitchFamily="18" charset="0"/>
                <a:ea typeface="+mj-ea"/>
                <a:cs typeface="+mj-cs"/>
              </a:rPr>
              <a:t>complaints for unethical </a:t>
            </a:r>
            <a:r>
              <a:rPr lang="en-US" spc="-100" dirty="0" err="1">
                <a:solidFill>
                  <a:schemeClr val="tx2"/>
                </a:solidFill>
                <a:latin typeface="Book Antiqua" panose="02040602050305030304" pitchFamily="18" charset="0"/>
                <a:ea typeface="+mj-ea"/>
                <a:cs typeface="+mj-cs"/>
              </a:rPr>
              <a:t>behaviour</a:t>
            </a:r>
            <a:r>
              <a:rPr lang="en-US" spc="-100" dirty="0">
                <a:solidFill>
                  <a:schemeClr val="tx2"/>
                </a:solidFill>
                <a:latin typeface="Book Antiqua" panose="02040602050305030304" pitchFamily="18" charset="0"/>
                <a:ea typeface="+mj-ea"/>
                <a:cs typeface="+mj-cs"/>
              </a:rPr>
              <a:t>, </a:t>
            </a:r>
            <a:r>
              <a:rPr lang="en-US" spc="-100" dirty="0" smtClean="0">
                <a:solidFill>
                  <a:schemeClr val="tx2"/>
                </a:solidFill>
                <a:latin typeface="Book Antiqua" panose="02040602050305030304" pitchFamily="18" charset="0"/>
                <a:ea typeface="+mj-ea"/>
                <a:cs typeface="+mj-cs"/>
              </a:rPr>
              <a:t>conducts </a:t>
            </a:r>
            <a:r>
              <a:rPr lang="en-US" spc="-100" dirty="0">
                <a:solidFill>
                  <a:schemeClr val="tx2"/>
                </a:solidFill>
                <a:latin typeface="Book Antiqua" panose="02040602050305030304" pitchFamily="18" charset="0"/>
                <a:ea typeface="+mj-ea"/>
                <a:cs typeface="+mj-cs"/>
              </a:rPr>
              <a:t>the respective investigation procedures and </a:t>
            </a:r>
            <a:r>
              <a:rPr lang="en-US" spc="-100" dirty="0" smtClean="0">
                <a:solidFill>
                  <a:schemeClr val="tx2"/>
                </a:solidFill>
                <a:latin typeface="Book Antiqua" panose="02040602050305030304" pitchFamily="18" charset="0"/>
                <a:ea typeface="+mj-ea"/>
                <a:cs typeface="+mj-cs"/>
              </a:rPr>
              <a:t>keeps </a:t>
            </a:r>
            <a:r>
              <a:rPr lang="en-US" spc="-100" dirty="0">
                <a:solidFill>
                  <a:schemeClr val="tx2"/>
                </a:solidFill>
                <a:latin typeface="Book Antiqua" panose="02040602050305030304" pitchFamily="18" charset="0"/>
                <a:ea typeface="+mj-ea"/>
                <a:cs typeface="+mj-cs"/>
              </a:rPr>
              <a:t>their record (Croatia);</a:t>
            </a:r>
            <a:endParaRPr lang="pt-PT" spc="-100" dirty="0">
              <a:solidFill>
                <a:schemeClr val="tx2"/>
              </a:solidFill>
              <a:latin typeface="Book Antiqua" panose="02040602050305030304" pitchFamily="18" charset="0"/>
              <a:ea typeface="+mj-ea"/>
              <a:cs typeface="+mj-cs"/>
            </a:endParaRPr>
          </a:p>
          <a:p>
            <a:pPr marL="285750" indent="-285750" algn="just">
              <a:lnSpc>
                <a:spcPct val="150000"/>
              </a:lnSpc>
              <a:buFont typeface="Wingdings" panose="05000000000000000000" pitchFamily="2" charset="2"/>
              <a:buChar char="Ø"/>
            </a:pPr>
            <a:r>
              <a:rPr lang="en-US" spc="-100" dirty="0" smtClean="0">
                <a:solidFill>
                  <a:schemeClr val="tx2"/>
                </a:solidFill>
                <a:latin typeface="Book Antiqua" panose="02040602050305030304" pitchFamily="18" charset="0"/>
                <a:ea typeface="+mj-ea"/>
                <a:cs typeface="+mj-cs"/>
              </a:rPr>
              <a:t>Takes </a:t>
            </a:r>
            <a:r>
              <a:rPr lang="en-US" spc="-100" dirty="0">
                <a:solidFill>
                  <a:schemeClr val="tx2"/>
                </a:solidFill>
                <a:latin typeface="Book Antiqua" panose="02040602050305030304" pitchFamily="18" charset="0"/>
                <a:ea typeface="+mj-ea"/>
                <a:cs typeface="+mj-cs"/>
              </a:rPr>
              <a:t>part in </a:t>
            </a:r>
            <a:r>
              <a:rPr lang="en-US" spc="-100" dirty="0" smtClean="0">
                <a:solidFill>
                  <a:schemeClr val="tx2"/>
                </a:solidFill>
                <a:latin typeface="Book Antiqua" panose="02040602050305030304" pitchFamily="18" charset="0"/>
                <a:ea typeface="+mj-ea"/>
                <a:cs typeface="+mj-cs"/>
              </a:rPr>
              <a:t>judgments </a:t>
            </a:r>
            <a:r>
              <a:rPr lang="en-US" spc="-100" dirty="0">
                <a:solidFill>
                  <a:schemeClr val="tx2"/>
                </a:solidFill>
                <a:latin typeface="Book Antiqua" panose="02040602050305030304" pitchFamily="18" charset="0"/>
                <a:ea typeface="+mj-ea"/>
                <a:cs typeface="+mj-cs"/>
              </a:rPr>
              <a:t>regarding unethical </a:t>
            </a:r>
            <a:r>
              <a:rPr lang="en-US" spc="-100" dirty="0" err="1">
                <a:solidFill>
                  <a:schemeClr val="tx2"/>
                </a:solidFill>
                <a:latin typeface="Book Antiqua" panose="02040602050305030304" pitchFamily="18" charset="0"/>
                <a:ea typeface="+mj-ea"/>
                <a:cs typeface="+mj-cs"/>
              </a:rPr>
              <a:t>behaviour</a:t>
            </a:r>
            <a:r>
              <a:rPr lang="en-US" spc="-100" dirty="0">
                <a:solidFill>
                  <a:schemeClr val="tx2"/>
                </a:solidFill>
                <a:latin typeface="Book Antiqua" panose="02040602050305030304" pitchFamily="18" charset="0"/>
                <a:ea typeface="+mj-ea"/>
                <a:cs typeface="+mj-cs"/>
              </a:rPr>
              <a:t> of auditors (Hungary);</a:t>
            </a:r>
            <a:endParaRPr lang="pt-PT" spc="-100" dirty="0">
              <a:solidFill>
                <a:schemeClr val="tx2"/>
              </a:solidFill>
              <a:latin typeface="Book Antiqua" panose="02040602050305030304" pitchFamily="18" charset="0"/>
              <a:ea typeface="+mj-ea"/>
              <a:cs typeface="+mj-cs"/>
            </a:endParaRPr>
          </a:p>
        </p:txBody>
      </p:sp>
    </p:spTree>
    <p:extLst>
      <p:ext uri="{BB962C8B-B14F-4D97-AF65-F5344CB8AC3E}">
        <p14:creationId xmlns:p14="http://schemas.microsoft.com/office/powerpoint/2010/main" val="157310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683568" y="5445224"/>
            <a:ext cx="6461760" cy="1066800"/>
          </a:xfrm>
        </p:spPr>
        <p:txBody>
          <a:bodyPr>
            <a:noAutofit/>
          </a:bodyPr>
          <a:lstStyle/>
          <a:p>
            <a:r>
              <a:rPr lang="pt-PT" sz="2200" b="1" dirty="0"/>
              <a:t>SEMINAR </a:t>
            </a:r>
            <a:endParaRPr lang="pt-PT" sz="2200" dirty="0"/>
          </a:p>
          <a:p>
            <a:r>
              <a:rPr lang="en-US" sz="2200" b="1" i="1" dirty="0"/>
              <a:t>Enhancing Ethics within Supreme Audit Institutions </a:t>
            </a:r>
            <a:endParaRPr lang="pt-PT" sz="2200" dirty="0"/>
          </a:p>
        </p:txBody>
      </p:sp>
      <p:sp>
        <p:nvSpPr>
          <p:cNvPr id="6" name="Marcador de Posição do Rodapé 5"/>
          <p:cNvSpPr>
            <a:spLocks noGrp="1"/>
          </p:cNvSpPr>
          <p:nvPr>
            <p:ph type="ftr" sz="quarter" idx="11"/>
          </p:nvPr>
        </p:nvSpPr>
        <p:spPr>
          <a:xfrm rot="16200000">
            <a:off x="7455181" y="3426139"/>
            <a:ext cx="2664296" cy="365760"/>
          </a:xfrm>
        </p:spPr>
        <p:txBody>
          <a:bodyPr/>
          <a:lstStyle/>
          <a:p>
            <a:r>
              <a:rPr lang="en-US" sz="1400" dirty="0" err="1" smtClean="0"/>
              <a:t>Lisboa</a:t>
            </a:r>
            <a:r>
              <a:rPr lang="en-US" sz="1400" dirty="0" smtClean="0"/>
              <a:t>, 29-30 January 2014</a:t>
            </a:r>
            <a:endParaRPr lang="en-US" sz="1400" dirty="0"/>
          </a:p>
        </p:txBody>
      </p:sp>
      <p:pic>
        <p:nvPicPr>
          <p:cNvPr id="7" name="Image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2400" y="0"/>
            <a:ext cx="976546" cy="1105289"/>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610225"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ixaDeTexto 3"/>
          <p:cNvSpPr txBox="1"/>
          <p:nvPr/>
        </p:nvSpPr>
        <p:spPr>
          <a:xfrm>
            <a:off x="899592" y="1988840"/>
            <a:ext cx="6984776" cy="2862322"/>
          </a:xfrm>
          <a:prstGeom prst="rect">
            <a:avLst/>
          </a:prstGeom>
          <a:noFill/>
        </p:spPr>
        <p:txBody>
          <a:bodyPr wrap="square" rtlCol="0">
            <a:spAutoFit/>
          </a:bodyPr>
          <a:lstStyle/>
          <a:p>
            <a:pPr marL="285750" indent="-285750" algn="just">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Ensures the adequacy of policies and procedures regarding integrity, objectivity, independence and compliance with the Ethical Standards and their effective communication both to the staff and to the management and provides guidance to Directors (Ireland);</a:t>
            </a:r>
          </a:p>
          <a:p>
            <a:pPr algn="just"/>
            <a:endParaRPr lang="pt-PT" spc="-100" dirty="0">
              <a:solidFill>
                <a:schemeClr val="tx2"/>
              </a:solidFill>
              <a:latin typeface="Book Antiqua" panose="02040602050305030304" pitchFamily="18" charset="0"/>
              <a:ea typeface="+mj-ea"/>
              <a:cs typeface="+mj-cs"/>
            </a:endParaRPr>
          </a:p>
          <a:p>
            <a:pPr marL="285750" indent="-285750" algn="just">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Coordinates ethics related declarations and oaths of the staff and brings ethical or deontological issues or shortcomings to the knowledge of  the </a:t>
            </a:r>
            <a:r>
              <a:rPr lang="en-US" spc="-100" dirty="0" smtClean="0">
                <a:solidFill>
                  <a:schemeClr val="tx2"/>
                </a:solidFill>
                <a:latin typeface="Book Antiqua" panose="02040602050305030304" pitchFamily="18" charset="0"/>
                <a:ea typeface="+mj-ea"/>
                <a:cs typeface="+mj-cs"/>
              </a:rPr>
              <a:t>SAI’s </a:t>
            </a:r>
            <a:r>
              <a:rPr lang="en-US" spc="-100" dirty="0">
                <a:solidFill>
                  <a:schemeClr val="tx2"/>
                </a:solidFill>
                <a:latin typeface="Book Antiqua" panose="02040602050305030304" pitchFamily="18" charset="0"/>
                <a:ea typeface="+mj-ea"/>
                <a:cs typeface="+mj-cs"/>
              </a:rPr>
              <a:t>senior management (Malta);</a:t>
            </a:r>
          </a:p>
          <a:p>
            <a:pPr algn="just"/>
            <a:endParaRPr lang="pt-PT" spc="-100" dirty="0">
              <a:solidFill>
                <a:schemeClr val="tx2"/>
              </a:solidFill>
              <a:latin typeface="Book Antiqua" panose="02040602050305030304" pitchFamily="18" charset="0"/>
              <a:ea typeface="+mj-ea"/>
              <a:cs typeface="+mj-cs"/>
            </a:endParaRPr>
          </a:p>
          <a:p>
            <a:pPr marL="285750" indent="-285750" algn="just">
              <a:buFont typeface="Wingdings" panose="05000000000000000000" pitchFamily="2" charset="2"/>
              <a:buChar char="Ø"/>
            </a:pPr>
            <a:r>
              <a:rPr lang="en-US" spc="-100" dirty="0">
                <a:solidFill>
                  <a:schemeClr val="tx2"/>
                </a:solidFill>
                <a:latin typeface="Book Antiqua" panose="02040602050305030304" pitchFamily="18" charset="0"/>
                <a:ea typeface="+mj-ea"/>
                <a:cs typeface="+mj-cs"/>
              </a:rPr>
              <a:t>Performs the role of final arbiter on all ethical issues (United Kingdom).</a:t>
            </a:r>
            <a:endParaRPr lang="pt-PT" spc="-100" dirty="0">
              <a:solidFill>
                <a:schemeClr val="tx2"/>
              </a:solidFill>
              <a:latin typeface="Book Antiqua" panose="02040602050305030304" pitchFamily="18" charset="0"/>
              <a:ea typeface="+mj-ea"/>
              <a:cs typeface="+mj-cs"/>
            </a:endParaRPr>
          </a:p>
        </p:txBody>
      </p:sp>
    </p:spTree>
    <p:extLst>
      <p:ext uri="{BB962C8B-B14F-4D97-AF65-F5344CB8AC3E}">
        <p14:creationId xmlns:p14="http://schemas.microsoft.com/office/powerpoint/2010/main" val="4902964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idade">
  <a:themeElements>
    <a:clrScheme name="Contiguidad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idad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outingRuleDescription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5C6216A28A5574FACB364ED0C87AF4B" ma:contentTypeVersion="4" ma:contentTypeDescription="Create a new document." ma:contentTypeScope="" ma:versionID="ee589707ed60e4befc1d89e0a400aa4a">
  <xsd:schema xmlns:xsd="http://www.w3.org/2001/XMLSchema" xmlns:xs="http://www.w3.org/2001/XMLSchema" xmlns:p="http://schemas.microsoft.com/office/2006/metadata/properties" xmlns:ns1="http://schemas.microsoft.com/sharepoint/v3" targetNamespace="http://schemas.microsoft.com/office/2006/metadata/properties" ma:root="true" ma:fieldsID="5c8cc0a9e70464b8ea98c420adec67c0" ns1:_="">
    <xsd:import namespace="http://schemas.microsoft.com/sharepoint/v3"/>
    <xsd:element name="properties">
      <xsd:complexType>
        <xsd:sequence>
          <xsd:element name="documentManagement">
            <xsd:complexType>
              <xsd:all>
                <xsd:element ref="ns1:RoutingRuleDescrip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8" nillable="true" ma:displayName="Description" ma:internalName="RoutingRuleDescription"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ED9389-E19F-4314-B927-B23AF6212E8C}"/>
</file>

<file path=customXml/itemProps2.xml><?xml version="1.0" encoding="utf-8"?>
<ds:datastoreItem xmlns:ds="http://schemas.openxmlformats.org/officeDocument/2006/customXml" ds:itemID="{DA081A12-CAAB-4315-A77D-C73ADD200899}"/>
</file>

<file path=customXml/itemProps3.xml><?xml version="1.0" encoding="utf-8"?>
<ds:datastoreItem xmlns:ds="http://schemas.openxmlformats.org/officeDocument/2006/customXml" ds:itemID="{8D9618D7-490F-4733-9A3A-5F3F60462FD0}"/>
</file>

<file path=docProps/app.xml><?xml version="1.0" encoding="utf-8"?>
<Properties xmlns="http://schemas.openxmlformats.org/officeDocument/2006/extended-properties" xmlns:vt="http://schemas.openxmlformats.org/officeDocument/2006/docPropsVTypes">
  <Template>Adjacency</Template>
  <TotalTime>1613</TotalTime>
  <Words>754</Words>
  <Application>Microsoft Office PowerPoint</Application>
  <PresentationFormat>Apresentação no Ecrã (4:3)</PresentationFormat>
  <Paragraphs>90</Paragraphs>
  <Slides>11</Slides>
  <Notes>2</Notes>
  <HiddenSlides>0</HiddenSlides>
  <MMClips>0</MMClips>
  <ScaleCrop>false</ScaleCrop>
  <HeadingPairs>
    <vt:vector size="4" baseType="variant">
      <vt:variant>
        <vt:lpstr>Tema</vt:lpstr>
      </vt:variant>
      <vt:variant>
        <vt:i4>1</vt:i4>
      </vt:variant>
      <vt:variant>
        <vt:lpstr>Títulos dos diapositivos</vt:lpstr>
      </vt:variant>
      <vt:variant>
        <vt:i4>11</vt:i4>
      </vt:variant>
    </vt:vector>
  </HeadingPairs>
  <TitlesOfParts>
    <vt:vector size="12" baseType="lpstr">
      <vt:lpstr>Contiguidade</vt:lpstr>
      <vt:lpstr>SEMINAR   Ethics Committees or similar within SAIs  </vt:lpstr>
      <vt:lpstr>Apresentação do PowerPoint</vt:lpstr>
      <vt:lpstr>Apresentação do PowerPoint</vt:lpstr>
      <vt:lpstr>Apresentação do PowerPoint</vt:lpstr>
      <vt:lpstr>Apresentação do PowerPoint</vt:lpstr>
      <vt:lpstr> </vt:lpstr>
      <vt:lpstr>Apresentação do PowerPoint</vt:lpstr>
      <vt:lpstr>Apresentação do PowerPoint</vt:lpstr>
      <vt:lpstr>Apresentação do PowerPoint</vt:lpstr>
      <vt:lpstr>Apresentação do PowerPoint</vt:lpstr>
      <vt:lpstr>Thank you very much for your attention! </vt:lpstr>
    </vt:vector>
  </TitlesOfParts>
  <Company>DGTC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miguel lourenco</dc:creator>
  <cp:lastModifiedBy>helena fernandes</cp:lastModifiedBy>
  <cp:revision>42</cp:revision>
  <cp:lastPrinted>2014-01-30T07:59:16Z</cp:lastPrinted>
  <dcterms:created xsi:type="dcterms:W3CDTF">2014-01-16T15:31:29Z</dcterms:created>
  <dcterms:modified xsi:type="dcterms:W3CDTF">2014-01-30T08:22:16Z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0x01010005C6216A28A5574FACB364ED0C87AF4B</vt:lpwstr>
  </property>
</Properties>
</file>